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522" r:id="rId3"/>
    <p:sldId id="561" r:id="rId4"/>
    <p:sldId id="535" r:id="rId5"/>
    <p:sldId id="267" r:id="rId6"/>
    <p:sldId id="562" r:id="rId7"/>
    <p:sldId id="563" r:id="rId8"/>
    <p:sldId id="541" r:id="rId9"/>
    <p:sldId id="307" r:id="rId10"/>
    <p:sldId id="516" r:id="rId11"/>
    <p:sldId id="268" r:id="rId12"/>
    <p:sldId id="532" r:id="rId13"/>
    <p:sldId id="524" r:id="rId14"/>
    <p:sldId id="269" r:id="rId15"/>
    <p:sldId id="520" r:id="rId16"/>
    <p:sldId id="523" r:id="rId17"/>
    <p:sldId id="521" r:id="rId18"/>
    <p:sldId id="528" r:id="rId19"/>
    <p:sldId id="530" r:id="rId20"/>
    <p:sldId id="531" r:id="rId21"/>
    <p:sldId id="526" r:id="rId22"/>
    <p:sldId id="308" r:id="rId23"/>
    <p:sldId id="564" r:id="rId24"/>
    <p:sldId id="519" r:id="rId25"/>
    <p:sldId id="507" r:id="rId26"/>
    <p:sldId id="537" r:id="rId27"/>
    <p:sldId id="508" r:id="rId28"/>
    <p:sldId id="506" r:id="rId29"/>
    <p:sldId id="509" r:id="rId30"/>
    <p:sldId id="518" r:id="rId31"/>
    <p:sldId id="538" r:id="rId32"/>
    <p:sldId id="543" r:id="rId33"/>
    <p:sldId id="565" r:id="rId34"/>
    <p:sldId id="566" r:id="rId35"/>
    <p:sldId id="517" r:id="rId36"/>
    <p:sldId id="525" r:id="rId37"/>
    <p:sldId id="539" r:id="rId38"/>
    <p:sldId id="5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0"/>
    <p:restoredTop sz="92817"/>
  </p:normalViewPr>
  <p:slideViewPr>
    <p:cSldViewPr snapToGrid="0" snapToObjects="1">
      <p:cViewPr varScale="1">
        <p:scale>
          <a:sx n="96" d="100"/>
          <a:sy n="96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41FEB-EABE-7A4D-9DC8-0B06D1FA1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FAE61-B899-1F4B-924E-0C75BA64D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FBAE8-9C09-304A-8572-E5D7A531DFEE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37DC2-10B2-404A-B7D9-3A7B40146E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0284-2155-8D4D-85CA-D83022841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9DA0-38FA-7F46-8745-F7AC52ACB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534-9EE6-B644-A6D6-B7AC2C83E77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63F9-66F7-DC48-BA92-E6A028F3B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8FA6-DC2F-7748-B1B3-FA5FC0E9392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FC03-ECE3-C749-A9FB-5F48D922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02 objective function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</a:t>
            </a: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objective function looks like (is proportional to) a log-probability function, optimizing it  looks a lot like maximum likelihood / maximum a posteriori estimation.</a:t>
            </a:r>
          </a:p>
          <a:p>
            <a:r>
              <a:rPr lang="en-US" dirty="0"/>
              <a:t>Sum squared errors.. are the log of additive normal error distributions</a:t>
            </a:r>
          </a:p>
          <a:p>
            <a:r>
              <a:rPr lang="en-US" dirty="0"/>
              <a:t>Certain regularization terms , like 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w</a:t>
            </a:r>
            <a:r>
              <a:rPr lang="en-US" dirty="0"/>
              <a:t>, solve the problem with as if the total probability distribution includes normal priors on the components of w.  (!!!)</a:t>
            </a:r>
          </a:p>
          <a:p>
            <a:r>
              <a:rPr lang="en-US" dirty="0"/>
              <a:t>Nice if it’s bounded below</a:t>
            </a:r>
          </a:p>
          <a:p>
            <a:r>
              <a:rPr lang="en-US" dirty="0"/>
              <a:t>Discontinuities are frowned upon.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sometimes implies probability</a:t>
            </a:r>
          </a:p>
        </p:txBody>
      </p:sp>
    </p:spTree>
    <p:extLst>
      <p:ext uri="{BB962C8B-B14F-4D97-AF65-F5344CB8AC3E}">
        <p14:creationId xmlns:p14="http://schemas.microsoft.com/office/powerpoint/2010/main" val="298130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FF3A-802E-2B4F-8F37-55643746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choice of function here sets the balance between small errors and large errors.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Mean Squared Error / sum squared error   “L2 loss function” </a:t>
            </a:r>
          </a:p>
          <a:p>
            <a:pPr lvl="1"/>
            <a:r>
              <a:rPr lang="en-US" dirty="0"/>
              <a:t>penalizes large errors much more than small ones</a:t>
            </a:r>
          </a:p>
          <a:p>
            <a:r>
              <a:rPr lang="en-US" dirty="0"/>
              <a:t>Mean absolute error                    “L1 loss function”  </a:t>
            </a:r>
          </a:p>
          <a:p>
            <a:pPr lvl="1"/>
            <a:r>
              <a:rPr lang="en-US" dirty="0"/>
              <a:t>discontinuous derivative;  derivative does not vanish anywhere; all the points pull on the fit whether above or below the fit.</a:t>
            </a:r>
          </a:p>
          <a:p>
            <a:r>
              <a:rPr lang="en-US" dirty="0"/>
              <a:t>Constraints on parameters, parameter domain…</a:t>
            </a:r>
          </a:p>
          <a:p>
            <a:r>
              <a:rPr lang="en-US" dirty="0"/>
              <a:t>Cross entropy or expected – log (p)</a:t>
            </a:r>
          </a:p>
          <a:p>
            <a:pPr lvl="1"/>
            <a:r>
              <a:rPr lang="en-US" dirty="0"/>
              <a:t>Useful for completely blind density fitting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4617-E3FD-0E46-A214-A8503F88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options : choices</a:t>
            </a:r>
          </a:p>
        </p:txBody>
      </p:sp>
    </p:spTree>
    <p:extLst>
      <p:ext uri="{BB962C8B-B14F-4D97-AF65-F5344CB8AC3E}">
        <p14:creationId xmlns:p14="http://schemas.microsoft.com/office/powerpoint/2010/main" val="36933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C62BD-6AC2-9B48-9FBC-74810146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525"/>
            <a:ext cx="9083062" cy="5959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72E09-C07D-884B-A0FF-881BF187C94C}"/>
                  </a:ext>
                </a:extLst>
              </p:cNvPr>
              <p:cNvSpPr/>
              <p:nvPr/>
            </p:nvSpPr>
            <p:spPr>
              <a:xfrm>
                <a:off x="9253775" y="1690688"/>
                <a:ext cx="2718180" cy="312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Discontinuities in the slope</a:t>
                </a:r>
              </a:p>
              <a:p>
                <a:r>
                  <a:rPr lang="en-US" dirty="0"/>
                  <a:t>of mean absolute error.</a:t>
                </a:r>
              </a:p>
              <a:p>
                <a:endParaRPr lang="en-US" dirty="0"/>
              </a:p>
              <a:p>
                <a:r>
                  <a:rPr lang="en-US" dirty="0"/>
                  <a:t>Not analytic, not smooth…</a:t>
                </a:r>
              </a:p>
              <a:p>
                <a:endParaRPr lang="en-US" dirty="0"/>
              </a:p>
              <a:p>
                <a:r>
                  <a:rPr lang="en-US" dirty="0"/>
                  <a:t>Derivative won’t vanish </a:t>
                </a:r>
              </a:p>
              <a:p>
                <a:r>
                  <a:rPr lang="en-US" dirty="0"/>
                  <a:t>anywhere</a:t>
                </a:r>
              </a:p>
              <a:p>
                <a:endParaRPr lang="en-US" dirty="0"/>
              </a:p>
              <a:p>
                <a:r>
                  <a:rPr lang="en-US" dirty="0"/>
                  <a:t>Threshold effect when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572E09-C07D-884B-A0FF-881BF187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775" y="1690688"/>
                <a:ext cx="2718180" cy="3127779"/>
              </a:xfrm>
              <a:prstGeom prst="rect">
                <a:avLst/>
              </a:prstGeom>
              <a:blipFill>
                <a:blip r:embed="rId3"/>
                <a:stretch>
                  <a:fillRect l="-1860" t="-403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A73C675-6545-EAE9-7A9F-1F2F175ACDB8}"/>
              </a:ext>
            </a:extLst>
          </p:cNvPr>
          <p:cNvSpPr txBox="1">
            <a:spLocks/>
          </p:cNvSpPr>
          <p:nvPr/>
        </p:nvSpPr>
        <p:spPr>
          <a:xfrm>
            <a:off x="1676400" y="-202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Contrast L2 and L1 </a:t>
            </a:r>
          </a:p>
        </p:txBody>
      </p:sp>
    </p:spTree>
    <p:extLst>
      <p:ext uri="{BB962C8B-B14F-4D97-AF65-F5344CB8AC3E}">
        <p14:creationId xmlns:p14="http://schemas.microsoft.com/office/powerpoint/2010/main" val="189966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F5B8-F7D4-1F4C-AE04-01C813BB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L2 and L1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DD3-DDC3-7340-9814-B2FF2566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L2 in the residuals gives the same solution as optimizing additive normally distributed errors.  </a:t>
            </a:r>
          </a:p>
          <a:p>
            <a:endParaRPr lang="en-US" dirty="0"/>
          </a:p>
          <a:p>
            <a:r>
              <a:rPr lang="en-US" dirty="0"/>
              <a:t>L1 in the residuals give the same solution as optimizing Laplace-distributed errors.  </a:t>
            </a:r>
          </a:p>
          <a:p>
            <a:endParaRPr lang="en-US" dirty="0"/>
          </a:p>
          <a:p>
            <a:r>
              <a:rPr lang="en-US" dirty="0"/>
              <a:t>But we can add terms to the loss function that don’t correspond to probability distributions.. these will steer the solution around..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1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46D8-D389-F541-8B9A-DED55649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categorical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BBA7-1FA2-3146-A189-2C25AC4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023" cy="4351338"/>
          </a:xfrm>
        </p:spPr>
        <p:txBody>
          <a:bodyPr/>
          <a:lstStyle/>
          <a:p>
            <a:r>
              <a:rPr lang="en-US" dirty="0"/>
              <a:t>“Accuracy”  -- number of correct assignments on the test set </a:t>
            </a:r>
          </a:p>
          <a:p>
            <a:r>
              <a:rPr lang="en-US" dirty="0"/>
              <a:t>Makes sense to assign penalties to each wrong answer.  They can be all the same or they can be different.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DC22-FB28-D241-986F-EFD1FAB6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9" y="1349424"/>
            <a:ext cx="7038556" cy="52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F0EC-C1D0-4448-8F76-79F831B6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unknown state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and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risk associated with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weighted sum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over all the possible states of nature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ωj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means I need to define a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element of the confusion matrix.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1E990-4D3B-694A-9DDD-D220E564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59" y="1825624"/>
                <a:ext cx="11820041" cy="5032375"/>
              </a:xfrm>
              <a:blipFill>
                <a:blip r:embed="rId2"/>
                <a:stretch>
                  <a:fillRect l="-107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8C09-01B7-0142-97F8-2774FAC2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the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Perhaps a different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gorilla |  human ) than for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dog |  cat ) for general-purpose images?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first glance, this looks like a place that we could fit our preferences for the balance between type-I and type-II errors.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no action |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take action so extreme it may cause injury | likely unexpected pedestrian walking in front of car )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9F50E-241C-064A-8A9F-E4089BE24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2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0A0E-81FB-8D43-AAB0-2D10DE52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Zero-one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simplest loss function, called the zero-one loss function, is just zero for all of the correct decisions and one for all of the incorrect decisions.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counts the number of errors.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5DA2E-5299-F44B-A3BC-5B701818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58970"/>
              </a:xfrm>
              <a:blipFill>
                <a:blip r:embed="rId2"/>
                <a:stretch>
                  <a:fillRect l="-1206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/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=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A2B296-6A9A-0645-BE34-A9D77AF6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27" y="4795465"/>
                <a:ext cx="6116444" cy="1416413"/>
              </a:xfrm>
              <a:prstGeom prst="rect">
                <a:avLst/>
              </a:prstGeom>
              <a:blipFill>
                <a:blip r:embed="rId3"/>
                <a:stretch>
                  <a:fillRect l="-2282" b="-7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9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1311-0A22-8F48-AA44-67FE815A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domains?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7516-1492-0A4E-B2AB-601CA44D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When estimating probabilities (like mixing ratios) some parameters naturally live in the parameter space of the Bernoulli (or multinomial / categorical distribution)</a:t>
            </a:r>
          </a:p>
          <a:p>
            <a:r>
              <a:rPr lang="en-US" dirty="0"/>
              <a:t>That is to say, there are a lot of useful parameters out there that are between 0 and 1.</a:t>
            </a:r>
          </a:p>
          <a:p>
            <a:r>
              <a:rPr lang="en-US" dirty="0"/>
              <a:t>How do we search a space without running out of the domain?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Loss ( min( max(0, x ), 1) )   is not a good choice.</a:t>
            </a:r>
          </a:p>
          <a:p>
            <a:pPr marL="0" indent="0">
              <a:buNone/>
            </a:pPr>
            <a:r>
              <a:rPr lang="en-US" dirty="0" err="1"/>
              <a:t>Loss</a:t>
            </a:r>
            <a:r>
              <a:rPr lang="en-US" baseline="-25000" dirty="0" err="1"/>
              <a:t>CONSTRAINED</a:t>
            </a:r>
            <a:r>
              <a:rPr lang="en-US" dirty="0"/>
              <a:t> =  Loss + HUGE ( x&gt; 1) + HUGE ( x &lt; 0)</a:t>
            </a:r>
          </a:p>
          <a:p>
            <a:pPr marL="0" indent="0">
              <a:buNone/>
            </a:pPr>
            <a:r>
              <a:rPr lang="en-US" dirty="0"/>
              <a:t>also not a good choice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8359-BDBB-874D-B9A6-8BF90CB9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9" t="22370"/>
          <a:stretch/>
        </p:blipFill>
        <p:spPr>
          <a:xfrm>
            <a:off x="8247529" y="4385530"/>
            <a:ext cx="3741644" cy="24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3547-E6E6-1A43-81C2-372B79DF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Softplus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𝑠𝑜𝑓𝑡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𝑝𝑙𝑢𝑠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4DD3D-02D4-354F-8519-35F6074C5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953" y="1623221"/>
                <a:ext cx="6508376" cy="7423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63F484-060D-504B-BEB9-37F41228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648" y="2492188"/>
            <a:ext cx="6670581" cy="45559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EA8B93-EA60-7E4A-843F-6E36A68DB588}"/>
              </a:ext>
            </a:extLst>
          </p:cNvPr>
          <p:cNvSpPr txBox="1">
            <a:spLocks/>
          </p:cNvSpPr>
          <p:nvPr/>
        </p:nvSpPr>
        <p:spPr>
          <a:xfrm>
            <a:off x="7158318" y="3073218"/>
            <a:ext cx="4195482" cy="11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max(0, x) </a:t>
            </a:r>
          </a:p>
        </p:txBody>
      </p:sp>
    </p:spTree>
    <p:extLst>
      <p:ext uri="{BB962C8B-B14F-4D97-AF65-F5344CB8AC3E}">
        <p14:creationId xmlns:p14="http://schemas.microsoft.com/office/powerpoint/2010/main" val="27039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DE51-D42A-F445-8AB2-51413D0D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1C0EB-7500-AC4C-998D-0DB92E66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2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27B78-3458-F34A-BA09-CA6ECA861B21}"/>
              </a:ext>
            </a:extLst>
          </p:cNvPr>
          <p:cNvSpPr/>
          <p:nvPr/>
        </p:nvSpPr>
        <p:spPr>
          <a:xfrm>
            <a:off x="5080000" y="6488668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/2022/03/27/1088140809/fake-</a:t>
            </a:r>
            <a:r>
              <a:rPr lang="en-US" dirty="0" err="1"/>
              <a:t>linkedin</a:t>
            </a:r>
            <a:r>
              <a:rPr lang="en-US" dirty="0"/>
              <a:t>-profiles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40A80E-091C-EC41-A970-95F647FE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468" y="2321996"/>
            <a:ext cx="363582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Caught in the wild!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 for the noble, purpose allowing salespeople to send spam with fewer constraints!</a:t>
            </a:r>
          </a:p>
        </p:txBody>
      </p:sp>
    </p:spTree>
    <p:extLst>
      <p:ext uri="{BB962C8B-B14F-4D97-AF65-F5344CB8AC3E}">
        <p14:creationId xmlns:p14="http://schemas.microsoft.com/office/powerpoint/2010/main" val="20665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710-A898-4441-81F5-7132B5EC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73D6E-1A3A-9245-9700-CEECD2E5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0811"/>
            <a:ext cx="6364941" cy="43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02C1FFE-6BD5-1A43-98EA-4A274E901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5435" y="1319493"/>
                <a:ext cx="7028330" cy="11913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216A-69C9-A94E-A584-F032A3CC679F}"/>
              </a:ext>
            </a:extLst>
          </p:cNvPr>
          <p:cNvSpPr txBox="1">
            <a:spLocks/>
          </p:cNvSpPr>
          <p:nvPr/>
        </p:nvSpPr>
        <p:spPr>
          <a:xfrm>
            <a:off x="6829853" y="2699818"/>
            <a:ext cx="5140362" cy="1647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gentler form of 0.5* sign(x) + 0.5</a:t>
            </a:r>
          </a:p>
          <a:p>
            <a:endParaRPr lang="en-US" dirty="0"/>
          </a:p>
          <a:p>
            <a:r>
              <a:rPr lang="en-US" dirty="0"/>
              <a:t>continuous mapping from </a:t>
            </a:r>
            <a:r>
              <a:rPr lang="en-US" dirty="0" err="1"/>
              <a:t>ℝ</a:t>
            </a:r>
            <a:r>
              <a:rPr lang="en-US" dirty="0"/>
              <a:t>  to (0,1)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6CE45B-4122-7845-90EC-7FB097AB0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6285" y="4268507"/>
            <a:ext cx="23368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E1EF5-DB07-974A-A491-803700A9C898}"/>
              </a:ext>
            </a:extLst>
          </p:cNvPr>
          <p:cNvSpPr/>
          <p:nvPr/>
        </p:nvSpPr>
        <p:spPr>
          <a:xfrm>
            <a:off x="7189318" y="5173216"/>
            <a:ext cx="1359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ℝ</a:t>
            </a:r>
            <a:r>
              <a:rPr lang="en-US" sz="2800" baseline="30000" dirty="0"/>
              <a:t>3  </a:t>
            </a:r>
            <a:r>
              <a:rPr lang="en-US" sz="2800" dirty="0"/>
              <a:t>-&gt; 1</a:t>
            </a:r>
            <a:r>
              <a:rPr lang="en-US" sz="28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236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105-D393-434F-BB11-D272735C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554ED-B94E-7240-A147-EA28A50BC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317" y="1880767"/>
                <a:ext cx="6656294" cy="3096465"/>
              </a:xfrm>
              <a:blipFill>
                <a:blip r:embed="rId2"/>
                <a:stretch>
                  <a:fillRect t="-2869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0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1F2B-A96B-224B-9642-1C120FF1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37" y="0"/>
            <a:ext cx="5931492" cy="6411169"/>
          </a:xfrm>
        </p:spPr>
        <p:txBody>
          <a:bodyPr>
            <a:normAutofit/>
          </a:bodyPr>
          <a:lstStyle/>
          <a:p>
            <a:r>
              <a:rPr lang="en-US" dirty="0"/>
              <a:t>In favorable cases, we can use Bayes’ theorem to estimate our parameters.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less favorable cases, we can do a randomized search for possible parameter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5E2FD-6343-9441-9A49-74A33BB5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1" y="365124"/>
            <a:ext cx="4265723" cy="60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Why do we take logs?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DC69D-C792-EF45-81DC-73607607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4" y="919186"/>
            <a:ext cx="7354957" cy="58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Why do we take logs?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5" y="1108076"/>
            <a:ext cx="98053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 convenience; turns multiplication into addition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range; floating points only store 15 digits (Anyone tried to calculate 500 Choose 498 on a calculator?)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precision: probabilities in high-dimensional space run into underflow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log-transform is monotonic, </a:t>
            </a:r>
          </a:p>
          <a:p>
            <a:r>
              <a:rPr lang="en-US" sz="2800" dirty="0"/>
              <a:t>      so the location of the optimum  </a:t>
            </a:r>
          </a:p>
          <a:p>
            <a:r>
              <a:rPr lang="en-US" sz="2800" dirty="0"/>
              <a:t>      is unperturbed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DC69D-C792-EF45-81DC-73607607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2925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2262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11" y="44249"/>
            <a:ext cx="8902700" cy="1044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Bayesian inference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unknown state of nature</a:t>
            </a:r>
          </a:p>
          <a:p>
            <a:r>
              <a:rPr lang="en-US" sz="4400" dirty="0"/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21616F-3AC8-124C-B569-4C6CEEA9894E}"/>
              </a:ext>
            </a:extLst>
          </p:cNvPr>
          <p:cNvSpPr txBox="1">
            <a:spLocks/>
          </p:cNvSpPr>
          <p:nvPr/>
        </p:nvSpPr>
        <p:spPr>
          <a:xfrm>
            <a:off x="390111" y="5522910"/>
            <a:ext cx="6211648" cy="1044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“Numerical </a:t>
            </a:r>
            <a:r>
              <a:rPr lang="en-US" dirty="0" err="1"/>
              <a:t>decisionmaking</a:t>
            </a:r>
            <a:r>
              <a:rPr lang="en-US" dirty="0"/>
              <a:t> for grownups”</a:t>
            </a:r>
          </a:p>
        </p:txBody>
      </p:sp>
    </p:spTree>
    <p:extLst>
      <p:ext uri="{BB962C8B-B14F-4D97-AF65-F5344CB8AC3E}">
        <p14:creationId xmlns:p14="http://schemas.microsoft.com/office/powerpoint/2010/main" val="165792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Event A:  am I infected?</a:t>
            </a:r>
          </a:p>
          <a:p>
            <a:r>
              <a:rPr lang="en-US" sz="4400" dirty="0"/>
              <a:t>Event C:  experiment  (test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P(C|A) P(A) /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2CD91-0193-C847-988B-88EB869502D2}"/>
              </a:ext>
            </a:extLst>
          </p:cNvPr>
          <p:cNvSpPr txBox="1"/>
          <p:nvPr/>
        </p:nvSpPr>
        <p:spPr>
          <a:xfrm>
            <a:off x="483135" y="3941186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I want to 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42078-3633-8344-98A2-C504F9894EBB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037CDD-79C0-FA4E-B071-9CD429F7EA72}"/>
              </a:ext>
            </a:extLst>
          </p:cNvPr>
          <p:cNvSpPr txBox="1"/>
          <p:nvPr/>
        </p:nvSpPr>
        <p:spPr>
          <a:xfrm>
            <a:off x="3320235" y="3906698"/>
            <a:ext cx="2044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thing</a:t>
            </a:r>
          </a:p>
          <a:p>
            <a:r>
              <a:rPr lang="en-US" sz="2800" dirty="0"/>
              <a:t>the FDA wants</a:t>
            </a:r>
          </a:p>
          <a:p>
            <a:r>
              <a:rPr lang="en-US" sz="2800" dirty="0"/>
              <a:t>know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006336-CE59-374D-9244-BD2C558BD3CD}"/>
              </a:ext>
            </a:extLst>
          </p:cNvPr>
          <p:cNvCxnSpPr>
            <a:cxnSpLocks/>
          </p:cNvCxnSpPr>
          <p:nvPr/>
        </p:nvCxnSpPr>
        <p:spPr>
          <a:xfrm flipV="1">
            <a:off x="3956333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8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9615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state of nature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518834" y="4195154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Life’s persistent</a:t>
            </a:r>
          </a:p>
          <a:p>
            <a:r>
              <a:rPr lang="en-US" sz="2800" dirty="0"/>
              <a:t>question </a:t>
            </a:r>
          </a:p>
          <a:p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898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that</a:t>
            </a:r>
          </a:p>
          <a:p>
            <a:r>
              <a:rPr lang="en-US" sz="2800" dirty="0"/>
              <a:t>depends on</a:t>
            </a:r>
          </a:p>
          <a:p>
            <a:r>
              <a:rPr lang="en-US" sz="2800" dirty="0"/>
              <a:t>experiment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416966" y="4122713"/>
            <a:ext cx="17736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 with</a:t>
            </a:r>
          </a:p>
          <a:p>
            <a:r>
              <a:rPr lang="en-US" sz="2800" dirty="0"/>
              <a:t>knowledge</a:t>
            </a:r>
          </a:p>
          <a:p>
            <a:r>
              <a:rPr lang="en-US" sz="2800" dirty="0"/>
              <a:t>and bias </a:t>
            </a:r>
          </a:p>
          <a:p>
            <a:r>
              <a:rPr lang="en-US" sz="2800" dirty="0"/>
              <a:t>about A</a:t>
            </a:r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176087" y="4145012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  <a:p>
            <a:r>
              <a:rPr lang="en-US" sz="2800" dirty="0"/>
              <a:t>for event that is no longer uncertain</a:t>
            </a:r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57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C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6832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P(A | C )  = </a:t>
            </a:r>
            <a:r>
              <a:rPr lang="en-US" sz="4400" dirty="0">
                <a:solidFill>
                  <a:srgbClr val="7030A0"/>
                </a:solidFill>
              </a:rPr>
              <a:t>P(C|A) </a:t>
            </a:r>
            <a:r>
              <a:rPr lang="en-US" sz="4400" dirty="0">
                <a:solidFill>
                  <a:srgbClr val="C00000"/>
                </a:solidFill>
              </a:rPr>
              <a:t>P(A)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87703" y="4113189"/>
            <a:ext cx="2256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distribution/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8389" y="4145013"/>
            <a:ext cx="16450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4017" y="4124426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3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rgbClr val="A6D2ED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B1BE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762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Log ( </a:t>
            </a:r>
            <a:r>
              <a:rPr lang="en-US"/>
              <a:t>Bayesian inference)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Event A:  unknown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Event C: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10713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P(A | C )  = </a:t>
            </a:r>
            <a:r>
              <a:rPr lang="en-US" sz="4400" dirty="0">
                <a:solidFill>
                  <a:srgbClr val="7030A0"/>
                </a:solidFill>
              </a:rPr>
              <a:t>log P(C|A) + </a:t>
            </a:r>
            <a:r>
              <a:rPr lang="en-US" sz="4400" dirty="0">
                <a:solidFill>
                  <a:srgbClr val="FF0000"/>
                </a:solidFill>
              </a:rPr>
              <a:t>log P</a:t>
            </a:r>
            <a:r>
              <a:rPr lang="en-US" sz="4400" dirty="0">
                <a:solidFill>
                  <a:srgbClr val="C00000"/>
                </a:solidFill>
              </a:rPr>
              <a:t>(A) </a:t>
            </a:r>
            <a:r>
              <a:rPr lang="en-US" sz="4400" dirty="0">
                <a:solidFill>
                  <a:srgbClr val="00B050"/>
                </a:solidFill>
              </a:rPr>
              <a:t>– log  P(C)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Desired</a:t>
            </a:r>
          </a:p>
          <a:p>
            <a:r>
              <a:rPr lang="en-US" sz="2800" dirty="0"/>
              <a:t>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4007161" y="4116843"/>
            <a:ext cx="22217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likelihood</a:t>
            </a:r>
            <a:endParaRPr lang="en-US" sz="2800" baseline="-25000" dirty="0"/>
          </a:p>
          <a:p>
            <a:endParaRPr lang="en-US" sz="2800" dirty="0"/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9975961" y="4122713"/>
            <a:ext cx="2022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only on the data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10396085" y="3240321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378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30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inference for sequential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818087" y="3996505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529553" y="4060528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A</a:t>
            </a:r>
            <a:r>
              <a:rPr lang="en-US" sz="3600" dirty="0"/>
              <a:t>∩</a:t>
            </a:r>
            <a:r>
              <a:rPr lang="en-US" sz="3600" i="1" dirty="0"/>
              <a:t>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525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2976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{Y</a:t>
            </a:r>
            <a:r>
              <a:rPr lang="en-US" sz="4400" baseline="-25000" dirty="0"/>
              <a:t>i</a:t>
            </a:r>
            <a:r>
              <a:rPr lang="en-US" sz="4400" dirty="0"/>
              <a:t>} )  = 𝚷</a:t>
            </a:r>
            <a:r>
              <a:rPr lang="en-US" sz="4400" dirty="0">
                <a:solidFill>
                  <a:srgbClr val="7030A0"/>
                </a:solidFill>
              </a:rPr>
              <a:t>P</a:t>
            </a:r>
            <a:r>
              <a:rPr lang="en-US" sz="4400" baseline="-25000" dirty="0">
                <a:solidFill>
                  <a:srgbClr val="7030A0"/>
                </a:solidFill>
              </a:rPr>
              <a:t>i</a:t>
            </a:r>
            <a:r>
              <a:rPr lang="en-US" sz="4400" dirty="0">
                <a:solidFill>
                  <a:srgbClr val="7030A0"/>
                </a:solidFill>
              </a:rPr>
              <a:t>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>
              <a:solidFill>
                <a:srgbClr val="00B050"/>
              </a:solidFill>
            </a:endParaRP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829684" y="3448938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472087" y="3597908"/>
            <a:ext cx="15721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304136" y="3357732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022653" y="4082406"/>
            <a:ext cx="881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397553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B45FCB-8AC3-2495-4EBA-33C502ED10E9}"/>
              </a:ext>
            </a:extLst>
          </p:cNvPr>
          <p:cNvSpPr txBox="1"/>
          <p:nvPr/>
        </p:nvSpPr>
        <p:spPr>
          <a:xfrm>
            <a:off x="704821" y="4190537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 density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7660D-D693-697F-0525-3393C36D7D92}"/>
              </a:ext>
            </a:extLst>
          </p:cNvPr>
          <p:cNvSpPr txBox="1"/>
          <p:nvPr/>
        </p:nvSpPr>
        <p:spPr>
          <a:xfrm>
            <a:off x="3129904" y="4190537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Product of likelihoods of independent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D3B44-E184-8729-9D00-FF9D06F71F1D}"/>
              </a:ext>
            </a:extLst>
          </p:cNvPr>
          <p:cNvSpPr txBox="1"/>
          <p:nvPr/>
        </p:nvSpPr>
        <p:spPr>
          <a:xfrm>
            <a:off x="5661860" y="4100156"/>
            <a:ext cx="2256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factor of the prior on the parameter</a:t>
            </a:r>
          </a:p>
        </p:txBody>
      </p:sp>
    </p:spTree>
    <p:extLst>
      <p:ext uri="{BB962C8B-B14F-4D97-AF65-F5344CB8AC3E}">
        <p14:creationId xmlns:p14="http://schemas.microsoft.com/office/powerpoint/2010/main" val="272375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Sequential Bayesian inference for continuous parameters: MacKay’s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4F89A-C611-5C47-A94F-B2EFF7A06A0C}"/>
                  </a:ext>
                </a:extLst>
              </p:cNvPr>
              <p:cNvSpPr txBox="1"/>
              <p:nvPr/>
            </p:nvSpPr>
            <p:spPr>
              <a:xfrm>
                <a:off x="3628723" y="1093586"/>
                <a:ext cx="615739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err="1">
                    <a:solidFill>
                      <a:srgbClr val="C00000"/>
                    </a:solidFill>
                  </a:rPr>
                  <a:t>θ</a:t>
                </a:r>
                <a:r>
                  <a:rPr lang="en-US" sz="4400" dirty="0">
                    <a:solidFill>
                      <a:srgbClr val="C00000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sz="4400" dirty="0">
                    <a:solidFill>
                      <a:srgbClr val="C00000"/>
                    </a:solidFill>
                  </a:rPr>
                  <a:t>    value of parameter</a:t>
                </a:r>
              </a:p>
              <a:p>
                <a:r>
                  <a:rPr lang="en-US" sz="4400" dirty="0">
                    <a:solidFill>
                      <a:srgbClr val="00B050"/>
                    </a:solidFill>
                  </a:rPr>
                  <a:t>Y: </a:t>
                </a:r>
                <a:r>
                  <a:rPr lang="en-US" sz="4400" dirty="0"/>
                  <a:t>{</a:t>
                </a:r>
                <a:r>
                  <a:rPr lang="en-US" sz="4400" dirty="0" err="1">
                    <a:solidFill>
                      <a:schemeClr val="accent6"/>
                    </a:solidFill>
                  </a:rPr>
                  <a:t>y</a:t>
                </a:r>
                <a:r>
                  <a:rPr lang="en-US" sz="4400" baseline="-25000" dirty="0" err="1">
                    <a:solidFill>
                      <a:schemeClr val="accent6"/>
                    </a:solidFill>
                  </a:rPr>
                  <a:t>i</a:t>
                </a:r>
                <a:r>
                  <a:rPr lang="en-US" sz="4400" dirty="0"/>
                  <a:t>} </a:t>
                </a:r>
                <a:r>
                  <a:rPr lang="en-US" sz="4400" dirty="0">
                    <a:solidFill>
                      <a:srgbClr val="00B050"/>
                    </a:solidFill>
                  </a:rPr>
                  <a:t> 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4F89A-C611-5C47-A94F-B2EFF7A0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23" y="1093586"/>
                <a:ext cx="6157391" cy="1446550"/>
              </a:xfrm>
              <a:prstGeom prst="rect">
                <a:avLst/>
              </a:prstGeom>
              <a:blipFill>
                <a:blip r:embed="rId2"/>
                <a:stretch>
                  <a:fillRect l="-3909" t="-7759" r="-3086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AA6281-5D93-A34D-AAC3-AB9B8C1363F4}"/>
                  </a:ext>
                </a:extLst>
              </p:cNvPr>
              <p:cNvSpPr txBox="1"/>
              <p:nvPr/>
            </p:nvSpPr>
            <p:spPr>
              <a:xfrm>
                <a:off x="390111" y="2517046"/>
                <a:ext cx="5094472" cy="1730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sz="4400" dirty="0"/>
                  <a:t>| {</a:t>
                </a:r>
                <a:r>
                  <a:rPr lang="en-US" sz="4400" dirty="0" err="1">
                    <a:solidFill>
                      <a:schemeClr val="accent6"/>
                    </a:solidFill>
                  </a:rPr>
                  <a:t>y</a:t>
                </a:r>
                <a:r>
                  <a:rPr lang="en-US" sz="4400" baseline="-25000" dirty="0" err="1">
                    <a:solidFill>
                      <a:schemeClr val="accent6"/>
                    </a:solidFill>
                  </a:rPr>
                  <a:t>i</a:t>
                </a:r>
                <a:r>
                  <a:rPr lang="en-US" sz="4400" dirty="0"/>
                  <a:t>} )  = 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4400">
                            <a:solidFill>
                              <a:srgbClr val="7030A0"/>
                            </a:solidFill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sz="4400" dirty="0">
                    <a:solidFill>
                      <a:srgbClr val="7030A0"/>
                    </a:solidFill>
                  </a:rPr>
                  <a:t> e</a:t>
                </a:r>
                <a:r>
                  <a:rPr lang="en-US" sz="4400" baseline="30000" dirty="0">
                    <a:solidFill>
                      <a:srgbClr val="7030A0"/>
                    </a:solidFill>
                  </a:rPr>
                  <a:t>-</a:t>
                </a:r>
                <a:r>
                  <a:rPr lang="en-US" sz="4400" baseline="30000" dirty="0">
                    <a:solidFill>
                      <a:schemeClr val="accent6"/>
                    </a:solidFill>
                  </a:rPr>
                  <a:t>y</a:t>
                </a:r>
                <a:r>
                  <a:rPr lang="en-US" sz="4400" baseline="30000" dirty="0">
                    <a:solidFill>
                      <a:srgbClr val="7030A0"/>
                    </a:solidFill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 baseline="30000">
                        <a:solidFill>
                          <a:srgbClr val="7030A0"/>
                        </a:solidFill>
                      </a:rPr>
                      <m:t>λ</m:t>
                    </m:r>
                    <m:r>
                      <a:rPr lang="el-GR" sz="4400" i="1" baseline="30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4400">
                            <a:solidFill>
                              <a:srgbClr val="FF0000"/>
                            </a:solidFill>
                          </a:rPr>
                          <m:t>λ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0B050"/>
                  </a:solidFill>
                </a:endParaRP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AA6281-5D93-A34D-AAC3-AB9B8C13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1" y="2517046"/>
                <a:ext cx="5094472" cy="1730217"/>
              </a:xfrm>
              <a:prstGeom prst="rect">
                <a:avLst/>
              </a:prstGeom>
              <a:blipFill>
                <a:blip r:embed="rId3"/>
                <a:stretch>
                  <a:fillRect l="-4715" t="-730"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829684" y="3448938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472087" y="3597908"/>
            <a:ext cx="15721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304136" y="3357732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022653" y="4082406"/>
            <a:ext cx="881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406083" y="3621774"/>
            <a:ext cx="658167" cy="460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B45FCB-8AC3-2495-4EBA-33C502ED10E9}"/>
                  </a:ext>
                </a:extLst>
              </p:cNvPr>
              <p:cNvSpPr txBox="1"/>
              <p:nvPr/>
            </p:nvSpPr>
            <p:spPr>
              <a:xfrm>
                <a:off x="390111" y="4190537"/>
                <a:ext cx="257123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Posterior density</a:t>
                </a:r>
              </a:p>
              <a:p>
                <a:r>
                  <a:rPr lang="en-US" sz="2800" dirty="0"/>
                  <a:t>(a function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B45FCB-8AC3-2495-4EBA-33C502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1" y="4190537"/>
                <a:ext cx="2571238" cy="1384995"/>
              </a:xfrm>
              <a:prstGeom prst="rect">
                <a:avLst/>
              </a:prstGeom>
              <a:blipFill>
                <a:blip r:embed="rId4"/>
                <a:stretch>
                  <a:fillRect l="-4902" t="-4505" r="-1471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7660D-D693-697F-0525-3393C36D7D92}"/>
                  </a:ext>
                </a:extLst>
              </p:cNvPr>
              <p:cNvSpPr txBox="1"/>
              <p:nvPr/>
            </p:nvSpPr>
            <p:spPr>
              <a:xfrm>
                <a:off x="3121593" y="3697029"/>
                <a:ext cx="250031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Product of likelihoods of independent observations</a:t>
                </a:r>
              </a:p>
              <a:p>
                <a:r>
                  <a:rPr lang="en-US" sz="2800" dirty="0"/>
                  <a:t>(a function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7660D-D693-697F-0525-3393C36D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93" y="3697029"/>
                <a:ext cx="2500311" cy="2677656"/>
              </a:xfrm>
              <a:prstGeom prst="rect">
                <a:avLst/>
              </a:prstGeom>
              <a:blipFill>
                <a:blip r:embed="rId5"/>
                <a:stretch>
                  <a:fillRect l="-5051" t="-187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D3B44-E184-8729-9D00-FF9D06F71F1D}"/>
                  </a:ext>
                </a:extLst>
              </p:cNvPr>
              <p:cNvSpPr txBox="1"/>
              <p:nvPr/>
            </p:nvSpPr>
            <p:spPr>
              <a:xfrm>
                <a:off x="5661859" y="4100156"/>
                <a:ext cx="28083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One factor of the prior</a:t>
                </a:r>
              </a:p>
              <a:p>
                <a:r>
                  <a:rPr lang="en-US" sz="2800" dirty="0"/>
                  <a:t>(a function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D3B44-E184-8729-9D00-FF9D06F71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59" y="4100156"/>
                <a:ext cx="2808361" cy="1815882"/>
              </a:xfrm>
              <a:prstGeom prst="rect">
                <a:avLst/>
              </a:prstGeom>
              <a:blipFill>
                <a:blip r:embed="rId6"/>
                <a:stretch>
                  <a:fillRect l="-4505" t="-4196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94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99" y="63501"/>
            <a:ext cx="9757465" cy="10445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Typical setup for ML interpreted as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4F89A-C611-5C47-A94F-B2EFF7A06A0C}"/>
                  </a:ext>
                </a:extLst>
              </p:cNvPr>
              <p:cNvSpPr txBox="1"/>
              <p:nvPr/>
            </p:nvSpPr>
            <p:spPr>
              <a:xfrm>
                <a:off x="3628723" y="1093586"/>
                <a:ext cx="559794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 smtClean="0">
                        <a:solidFill>
                          <a:srgbClr val="FF0000"/>
                        </a:solidFill>
                      </a:rPr>
                      <m:t>λ</m:t>
                    </m:r>
                    <m:r>
                      <a:rPr lang="el-GR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rgbClr val="C00000"/>
                    </a:solidFill>
                  </a:rPr>
                  <a:t>:    value of parameter</a:t>
                </a:r>
              </a:p>
              <a:p>
                <a:r>
                  <a:rPr lang="en-US" sz="4400" dirty="0">
                    <a:solidFill>
                      <a:srgbClr val="00B050"/>
                    </a:solidFill>
                  </a:rPr>
                  <a:t>Y:   </a:t>
                </a:r>
                <a:r>
                  <a:rPr lang="en-US" sz="4400" dirty="0"/>
                  <a:t>{</a:t>
                </a:r>
                <a:r>
                  <a:rPr lang="en-US" sz="4400" dirty="0" err="1">
                    <a:solidFill>
                      <a:schemeClr val="accent6"/>
                    </a:solidFill>
                  </a:rPr>
                  <a:t>y</a:t>
                </a:r>
                <a:r>
                  <a:rPr lang="en-US" sz="4400" baseline="-25000" dirty="0" err="1">
                    <a:solidFill>
                      <a:schemeClr val="accent6"/>
                    </a:solidFill>
                  </a:rPr>
                  <a:t>i</a:t>
                </a:r>
                <a:r>
                  <a:rPr lang="en-US" sz="4400" dirty="0"/>
                  <a:t>} </a:t>
                </a:r>
                <a:r>
                  <a:rPr lang="en-US" sz="4400" dirty="0">
                    <a:solidFill>
                      <a:srgbClr val="00B050"/>
                    </a:solidFill>
                  </a:rPr>
                  <a:t>  data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4F89A-C611-5C47-A94F-B2EFF7A0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23" y="1093586"/>
                <a:ext cx="5597943" cy="1446550"/>
              </a:xfrm>
              <a:prstGeom prst="rect">
                <a:avLst/>
              </a:prstGeom>
              <a:blipFill>
                <a:blip r:embed="rId2"/>
                <a:stretch>
                  <a:fillRect l="-4299" t="-7759" r="-3394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AA6281-5D93-A34D-AAC3-AB9B8C1363F4}"/>
                  </a:ext>
                </a:extLst>
              </p:cNvPr>
              <p:cNvSpPr txBox="1"/>
              <p:nvPr/>
            </p:nvSpPr>
            <p:spPr>
              <a:xfrm>
                <a:off x="21809" y="2556259"/>
                <a:ext cx="121701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log 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sz="4400" dirty="0"/>
                  <a:t>| {</a:t>
                </a:r>
                <a:r>
                  <a:rPr lang="en-US" sz="4400" dirty="0" err="1">
                    <a:solidFill>
                      <a:schemeClr val="accent6"/>
                    </a:solidFill>
                  </a:rPr>
                  <a:t>y</a:t>
                </a:r>
                <a:r>
                  <a:rPr lang="en-US" sz="4400" baseline="-25000" dirty="0" err="1">
                    <a:solidFill>
                      <a:schemeClr val="accent6"/>
                    </a:solidFill>
                  </a:rPr>
                  <a:t>i</a:t>
                </a:r>
                <a:r>
                  <a:rPr lang="en-US" sz="4400" dirty="0"/>
                  <a:t>} ) 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 dirty="0">
                        <a:latin typeface="Times" pitchFamily="2" charset="0"/>
                      </a:rPr>
                      <m:t>Σ</m:t>
                    </m:r>
                    <m:r>
                      <m:rPr>
                        <m:nor/>
                      </m:rPr>
                      <a:rPr lang="en-US" sz="4400" b="0" i="0" dirty="0" smtClean="0"/>
                      <m:t>LL</m:t>
                    </m:r>
                    <m:r>
                      <m:rPr>
                        <m:nor/>
                      </m:rPr>
                      <a:rPr lang="en-US" sz="4400" b="0" i="0" dirty="0" smtClean="0"/>
                      <m:t>(</m:t>
                    </m:r>
                  </m:oMath>
                </a14:m>
                <a:r>
                  <a:rPr lang="en-US" sz="4400" dirty="0">
                    <a:solidFill>
                      <a:schemeClr val="accent6"/>
                    </a:solidFill>
                  </a:rPr>
                  <a:t>y</a:t>
                </a:r>
                <a:r>
                  <a:rPr lang="en-US" sz="4400" dirty="0">
                    <a:solidFill>
                      <a:srgbClr val="7030A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40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sz="4400" dirty="0">
                    <a:solidFill>
                      <a:srgbClr val="7030A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𝑟𝑒𝑔𝑢𝑙𝑎𝑟𝑖𝑧𝑎𝑡𝑖𝑜𝑛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440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sz="4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AA6281-5D93-A34D-AAC3-AB9B8C13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" y="2556259"/>
                <a:ext cx="12170191" cy="769441"/>
              </a:xfrm>
              <a:prstGeom prst="rect">
                <a:avLst/>
              </a:prstGeom>
              <a:blipFill>
                <a:blip r:embed="rId3"/>
                <a:stretch>
                  <a:fillRect l="-1979" t="-16129" r="-1042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829684" y="3448938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472087" y="3597908"/>
            <a:ext cx="15721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304136" y="3357732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8254308" y="3985772"/>
            <a:ext cx="881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8096355" y="3286487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B45FCB-8AC3-2495-4EBA-33C502ED10E9}"/>
              </a:ext>
            </a:extLst>
          </p:cNvPr>
          <p:cNvSpPr txBox="1"/>
          <p:nvPr/>
        </p:nvSpPr>
        <p:spPr>
          <a:xfrm>
            <a:off x="390111" y="4190537"/>
            <a:ext cx="2571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 density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7660D-D693-697F-0525-3393C36D7D92}"/>
              </a:ext>
            </a:extLst>
          </p:cNvPr>
          <p:cNvSpPr txBox="1"/>
          <p:nvPr/>
        </p:nvSpPr>
        <p:spPr>
          <a:xfrm>
            <a:off x="3121593" y="3697029"/>
            <a:ext cx="2500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Sum of log- likelihoods of independent observations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D3B44-E184-8729-9D00-FF9D06F71F1D}"/>
                  </a:ext>
                </a:extLst>
              </p:cNvPr>
              <p:cNvSpPr txBox="1"/>
              <p:nvPr/>
            </p:nvSpPr>
            <p:spPr>
              <a:xfrm>
                <a:off x="7522789" y="4105589"/>
                <a:ext cx="28083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One factor of the prior</a:t>
                </a:r>
              </a:p>
              <a:p>
                <a:r>
                  <a:rPr lang="en-US" sz="2800" dirty="0"/>
                  <a:t>(a function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D3B44-E184-8729-9D00-FF9D06F71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89" y="4105589"/>
                <a:ext cx="2808361" cy="1815882"/>
              </a:xfrm>
              <a:prstGeom prst="rect">
                <a:avLst/>
              </a:prstGeom>
              <a:blipFill>
                <a:blip r:embed="rId4"/>
                <a:stretch>
                  <a:fillRect l="-4505" t="-3472"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155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7959-61C1-D240-8240-1177EAD4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the prior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424-6E30-CA43-AF99-E138CFAF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In some cases, there will be a correspondence between our objective function and the solution to a Bayesian inference problem.</a:t>
            </a:r>
          </a:p>
          <a:p>
            <a:r>
              <a:rPr lang="en-US" dirty="0"/>
              <a:t>If we were doing this the other way, taking inference as our approach to problem-solving, we would choose prior distributions either from</a:t>
            </a:r>
          </a:p>
          <a:p>
            <a:pPr lvl="1"/>
            <a:r>
              <a:rPr lang="en-US" dirty="0"/>
              <a:t>Prior research into the values of the parameters (common in physical sciences)</a:t>
            </a:r>
          </a:p>
          <a:p>
            <a:pPr lvl="1"/>
            <a:r>
              <a:rPr lang="en-US" dirty="0"/>
              <a:t>Symmetries of the problem (geometry) that makes certain classes of solution equivalent to certain other classes of solution.</a:t>
            </a:r>
          </a:p>
          <a:p>
            <a:r>
              <a:rPr lang="en-US" dirty="0"/>
              <a:t>Some of these priors don’t have finite integrals… “improper priors” usually the likelihood forces the product to converge; if it doesn’t, we have to take the limit of a ratio of divergent integrals.</a:t>
            </a:r>
          </a:p>
          <a:p>
            <a:r>
              <a:rPr lang="en-US" dirty="0"/>
              <a:t>Sometimes, the priors are chosen because they are easy to calculate</a:t>
            </a:r>
          </a:p>
          <a:p>
            <a:pPr marL="0" indent="0">
              <a:buNone/>
            </a:pPr>
            <a:r>
              <a:rPr lang="en-US" dirty="0"/>
              <a:t>(good and bad)</a:t>
            </a:r>
          </a:p>
        </p:txBody>
      </p:sp>
    </p:spTree>
    <p:extLst>
      <p:ext uri="{BB962C8B-B14F-4D97-AF65-F5344CB8AC3E}">
        <p14:creationId xmlns:p14="http://schemas.microsoft.com/office/powerpoint/2010/main" val="328602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Location parameters (translational invariance) suggest uniform or “flat” priors.  (Super easy !  just add dx !)</a:t>
                </a:r>
              </a:p>
              <a:p>
                <a:r>
                  <a:rPr lang="en-US" dirty="0"/>
                  <a:t>Scale parameters that act by multiplication suggest priors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.  (But wait, doesn’t that diverge?  Yes.  But the posterior shouldn’t, unless the data fail to constrain your parameter.)  </a:t>
                </a:r>
              </a:p>
              <a:p>
                <a:r>
                  <a:rPr lang="en-US" dirty="0"/>
                  <a:t>Problems with rotational symmetry suggest priors for, for instance slope parameters, with uniform arctangents.</a:t>
                </a:r>
              </a:p>
              <a:p>
                <a:r>
                  <a:rPr lang="en-US" dirty="0"/>
                  <a:t>Some problems (related to sampling) have prior distributions that are closely connected to the sampling process; these priors have the same form (but with different parameters) as the posteriors.  These are called </a:t>
                </a:r>
                <a:r>
                  <a:rPr lang="en-US" b="1" dirty="0"/>
                  <a:t>conjugate priors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4D2E-095B-B647-81F4-1E5F061A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04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93EA-CBDC-DF48-AD45-E320E82F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4D2E-095B-B647-81F4-1E5F061A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No particular tools are required (python, R, </a:t>
            </a:r>
            <a:r>
              <a:rPr lang="en-US" dirty="0" err="1"/>
              <a:t>javascript</a:t>
            </a:r>
            <a:r>
              <a:rPr lang="en-US" dirty="0"/>
              <a:t>..) but we’re better able to help you in python and R.</a:t>
            </a:r>
            <a:endParaRPr lang="en-US" b="1" dirty="0"/>
          </a:p>
          <a:p>
            <a:r>
              <a:rPr lang="en-US" dirty="0"/>
              <a:t>Graphs are expected to a medium-high standard.  Labels, units  everywhere where needed.  Caption-like explanations of graphs preferred.</a:t>
            </a:r>
          </a:p>
          <a:p>
            <a:r>
              <a:rPr lang="en-US" dirty="0"/>
              <a:t>Graphs for projects must be much, much better; expect to adjust the font size on everything that has writing.</a:t>
            </a:r>
          </a:p>
          <a:p>
            <a:r>
              <a:rPr lang="en-US" dirty="0"/>
              <a:t>Upload answers to canvas.  Separately upload code (to a low standard) that you used to solve the homework.  We probably won’t look at the code.</a:t>
            </a:r>
          </a:p>
          <a:p>
            <a:r>
              <a:rPr lang="en-US" dirty="0"/>
              <a:t>Unevaluated code can’t be marked.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6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71B3-56C8-D758-D2B3-2E9DE60A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38B8F-E39C-D511-5CA2-9C3F1B4E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WT:  1</a:t>
            </a:r>
            <a:r>
              <a:rPr lang="en-US" baseline="30000" dirty="0"/>
              <a:t>st</a:t>
            </a:r>
            <a:r>
              <a:rPr lang="en-US" dirty="0"/>
              <a:t> week Friday 2-3:30</a:t>
            </a:r>
          </a:p>
          <a:p>
            <a:r>
              <a:rPr lang="en-US" dirty="0"/>
              <a:t>        2</a:t>
            </a:r>
            <a:r>
              <a:rPr lang="en-US" baseline="30000" dirty="0"/>
              <a:t>nd</a:t>
            </a:r>
            <a:r>
              <a:rPr lang="en-US" dirty="0"/>
              <a:t> week Wednesday  12:30-2:00</a:t>
            </a:r>
          </a:p>
          <a:p>
            <a:r>
              <a:rPr lang="en-US" dirty="0"/>
              <a:t>                          Friday   12:30-2:00 </a:t>
            </a:r>
          </a:p>
          <a:p>
            <a:pPr marL="0" indent="0">
              <a:buNone/>
            </a:pPr>
            <a:r>
              <a:rPr lang="en-US"/>
              <a:t>Poll?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4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Argmin</a:t>
            </a:r>
            <a:r>
              <a:rPr lang="en-US" dirty="0"/>
              <a:t> symmetries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3891776"/>
            <a:ext cx="7660556" cy="3440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571779" y="5106655"/>
            <a:ext cx="58794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571779" y="5972105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3080624" y="4127625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6257531" y="3537833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CFA631-825E-364F-B2CF-ADFD4BC1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731" y="2679569"/>
            <a:ext cx="4283897" cy="395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some symmetries: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abs(L), L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log(L) has the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L isn’t outside its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34" y="4736104"/>
                <a:ext cx="1104775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rry Potter Authentic Replica Wand Harry Potter Spin Master - Picture 1 of 1">
            <a:extLst>
              <a:ext uri="{FF2B5EF4-FFF2-40B4-BE49-F238E27FC236}">
                <a16:creationId xmlns:a16="http://schemas.microsoft.com/office/drawing/2014/main" id="{101DED5C-8507-53A3-1BD8-6B907820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121913"/>
            <a:ext cx="2247368" cy="24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0889-47D0-DF4C-AF83-8122A6801E25}"/>
              </a:ext>
            </a:extLst>
          </p:cNvPr>
          <p:cNvSpPr txBox="1"/>
          <p:nvPr/>
        </p:nvSpPr>
        <p:spPr>
          <a:xfrm>
            <a:off x="6736080" y="1115706"/>
            <a:ext cx="47788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Times" pitchFamily="2" charset="0"/>
            </a:endParaRPr>
          </a:p>
          <a:p>
            <a:pPr algn="ctr"/>
            <a:r>
              <a:rPr lang="en-US" sz="3200" dirty="0">
                <a:latin typeface="Times" pitchFamily="2" charset="0"/>
              </a:rPr>
              <a:t>Summed squared error</a:t>
            </a:r>
          </a:p>
          <a:p>
            <a:pPr algn="ctr"/>
            <a:r>
              <a:rPr lang="en-US" sz="3200" dirty="0">
                <a:latin typeface="Times" pitchFamily="2" charset="0"/>
              </a:rPr>
              <a:t>SSE = </a:t>
            </a:r>
            <a:r>
              <a:rPr lang="el-GR" sz="3200" dirty="0">
                <a:latin typeface="Times" pitchFamily="2" charset="0"/>
              </a:rPr>
              <a:t>Σ</a:t>
            </a:r>
            <a:r>
              <a:rPr lang="en-US" sz="3200" dirty="0">
                <a:latin typeface="Times" pitchFamily="2" charset="0"/>
              </a:rPr>
              <a:t> </a:t>
            </a:r>
            <a:r>
              <a:rPr lang="en-US" sz="3200" dirty="0"/>
              <a:t>(</a:t>
            </a:r>
            <a:r>
              <a:rPr lang="cy-GB" sz="3200" dirty="0">
                <a:latin typeface="Times" pitchFamily="2" charset="0"/>
              </a:rPr>
              <a:t>ŷ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cy-GB" sz="3200" dirty="0">
                <a:latin typeface="Times" pitchFamily="2" charset="0"/>
              </a:rPr>
              <a:t> - y</a:t>
            </a:r>
            <a:r>
              <a:rPr lang="cy-GB" sz="3200" baseline="-25000" dirty="0">
                <a:latin typeface="Times" pitchFamily="2" charset="0"/>
              </a:rPr>
              <a:t>i</a:t>
            </a:r>
            <a:r>
              <a:rPr lang="en-US" sz="3200" dirty="0">
                <a:latin typeface="Times" pitchFamily="2" charset="0"/>
              </a:rPr>
              <a:t> )</a:t>
            </a:r>
            <a:r>
              <a:rPr lang="en-US" sz="3200" baseline="30000" dirty="0">
                <a:latin typeface="Times" pitchFamily="2" charset="0"/>
              </a:rPr>
              <a:t>2</a:t>
            </a:r>
          </a:p>
          <a:p>
            <a:pPr algn="ctr"/>
            <a:endParaRPr lang="en-US" sz="4800" baseline="30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4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6736080" y="1115706"/>
                <a:ext cx="4778829" cy="460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Summed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SSE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(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)</a:t>
                </a:r>
                <a:r>
                  <a:rPr lang="en-US" sz="3200" baseline="30000" dirty="0">
                    <a:latin typeface="Times" pitchFamily="2" charset="0"/>
                  </a:rPr>
                  <a:t>2</a:t>
                </a: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2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2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200" baseline="-25000" dirty="0">
                                <a:latin typeface="Times" pitchFamily="2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Times" pitchFamily="2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32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WHY?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1115706"/>
                <a:ext cx="4778829" cy="460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34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“Regression” = prediction of values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11"/>
            <a:ext cx="6897189" cy="51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Summed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SSE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(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)</a:t>
                </a:r>
                <a:r>
                  <a:rPr lang="en-US" sz="3200" baseline="30000" dirty="0">
                    <a:latin typeface="Times" pitchFamily="2" charset="0"/>
                  </a:rPr>
                  <a:t>2</a:t>
                </a: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2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2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2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200" baseline="-25000" dirty="0">
                                <a:latin typeface="Times" pitchFamily="2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Times" pitchFamily="2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32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800" baseline="30000" dirty="0">
                    <a:latin typeface="Times" pitchFamily="2" charset="0"/>
                  </a:rPr>
                  <a:t>Summed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SAE = </a:t>
                </a:r>
                <a:r>
                  <a:rPr lang="el-GR" sz="3200" dirty="0">
                    <a:latin typeface="Times" pitchFamily="2" charset="0"/>
                  </a:rPr>
                  <a:t>Σ</a:t>
                </a:r>
                <a:r>
                  <a:rPr lang="en-US" sz="3200" dirty="0"/>
                  <a:t> |</a:t>
                </a:r>
                <a:r>
                  <a:rPr lang="cy-GB" sz="3200" dirty="0">
                    <a:latin typeface="Times" pitchFamily="2" charset="0"/>
                  </a:rPr>
                  <a:t>ŷ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cy-GB" sz="3200" dirty="0">
                    <a:latin typeface="Times" pitchFamily="2" charset="0"/>
                  </a:rPr>
                  <a:t> - y</a:t>
                </a:r>
                <a:r>
                  <a:rPr lang="cy-GB" sz="3200" baseline="-25000" dirty="0">
                    <a:latin typeface="Times" pitchFamily="2" charset="0"/>
                  </a:rPr>
                  <a:t>i</a:t>
                </a:r>
                <a:r>
                  <a:rPr lang="en-US" sz="3200" dirty="0">
                    <a:latin typeface="Times" pitchFamily="2" charset="0"/>
                  </a:rPr>
                  <a:t> </a:t>
                </a:r>
                <a:r>
                  <a:rPr lang="en-US" sz="3200" dirty="0"/>
                  <a:t>|</a:t>
                </a:r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1115706"/>
                <a:ext cx="4778829" cy="5095562"/>
              </a:xfrm>
              <a:prstGeom prst="rect">
                <a:avLst/>
              </a:prstGeom>
              <a:blipFill>
                <a:blip r:embed="rId3"/>
                <a:stretch>
                  <a:fillRect b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52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9EC-BFE9-384D-80F1-44169B12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47" y="197857"/>
            <a:ext cx="10515600" cy="2623402"/>
          </a:xfrm>
        </p:spPr>
        <p:txBody>
          <a:bodyPr>
            <a:normAutofit/>
          </a:bodyPr>
          <a:lstStyle/>
          <a:p>
            <a:r>
              <a:rPr lang="en-US" dirty="0"/>
              <a:t>I don’t have to calculate these because of the </a:t>
            </a:r>
            <a:r>
              <a:rPr lang="en-US" dirty="0" err="1"/>
              <a:t>argmin</a:t>
            </a:r>
            <a:r>
              <a:rPr lang="en-US" dirty="0"/>
              <a:t> symmetries. </a:t>
            </a:r>
            <a:br>
              <a:rPr lang="en-US" dirty="0"/>
            </a:br>
            <a:r>
              <a:rPr lang="en-US" dirty="0"/>
              <a:t>These are monotonic functions</a:t>
            </a:r>
            <a:br>
              <a:rPr lang="en-US" dirty="0"/>
            </a:br>
            <a:r>
              <a:rPr lang="en-US" dirty="0"/>
              <a:t>of SSE and SAE  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A787C1-8A6A-EA45-8D94-53ECB135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913"/>
            <a:ext cx="4247547" cy="315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/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>
                  <a:latin typeface="Times" pitchFamily="2" charset="0"/>
                </a:endParaRP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Mean squared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(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Times" pitchFamily="2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en-US" sz="3200" baseline="30000" dirty="0">
                            <a:latin typeface="Times" pitchFamily="2" charset="0"/>
                          </a:rPr>
                          <m:t>2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endParaRPr lang="en-US" sz="48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000" baseline="30000" dirty="0">
                    <a:latin typeface="Times" pitchFamily="2" charset="0"/>
                  </a:rPr>
                  <a:t>Root mean square</a:t>
                </a:r>
              </a:p>
              <a:p>
                <a:pPr algn="ctr"/>
                <a:r>
                  <a:rPr lang="en-US" sz="3600" dirty="0">
                    <a:latin typeface="Times" pitchFamily="2" charset="0"/>
                  </a:rPr>
                  <a:t>RMS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3600" dirty="0">
                                <a:latin typeface="Times" pitchFamily="2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en-US" sz="36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ŷ</m:t>
                            </m:r>
                            <m:r>
                              <m:rPr>
                                <m:nor/>
                              </m:rPr>
                              <a:rPr lang="cy-GB" sz="3600" baseline="-25000" dirty="0">
                                <a:latin typeface="Times" pitchFamily="2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cy-GB" sz="3600" dirty="0">
                                <a:latin typeface="Times" pitchFamily="2" charset="0"/>
                              </a:rPr>
                              <m:t>yi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latin typeface="Times" pitchFamily="2" charset="0"/>
                              </a:rPr>
                              <m:t> )</m:t>
                            </m:r>
                            <m:r>
                              <m:rPr>
                                <m:nor/>
                              </m:rPr>
                              <a:rPr lang="en-US" sz="3600" baseline="30000" dirty="0">
                                <a:latin typeface="Times" pitchFamily="2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endParaRPr lang="en-US" sz="3600" baseline="30000" dirty="0">
                  <a:latin typeface="Times" pitchFamily="2" charset="0"/>
                </a:endParaRPr>
              </a:p>
              <a:p>
                <a:pPr algn="ctr"/>
                <a:r>
                  <a:rPr lang="en-US" sz="4400" baseline="30000" dirty="0">
                    <a:latin typeface="Times" pitchFamily="2" charset="0"/>
                  </a:rPr>
                  <a:t>Mean  absolute error</a:t>
                </a:r>
              </a:p>
              <a:p>
                <a:pPr algn="ctr"/>
                <a:r>
                  <a:rPr lang="en-US" sz="3200" dirty="0">
                    <a:latin typeface="Times" pitchFamily="2" charset="0"/>
                  </a:rPr>
                  <a:t>MAE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3200" dirty="0">
                            <a:latin typeface="Times" pitchFamily="2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/>
                          <m:t>|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ŷ</m:t>
                        </m:r>
                        <m:r>
                          <m:rPr>
                            <m:nor/>
                          </m:rPr>
                          <a:rPr lang="cy-GB" sz="3200" baseline="-25000" dirty="0">
                            <a:latin typeface="Times" pitchFamily="2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sz="3200" dirty="0">
                            <a:latin typeface="Times" pitchFamily="2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3200" dirty="0"/>
                          <m:t>|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baseline="30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70889-47D0-DF4C-AF83-8122A680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4" y="1264353"/>
                <a:ext cx="4778829" cy="5593647"/>
              </a:xfrm>
              <a:prstGeom prst="rect">
                <a:avLst/>
              </a:prstGeom>
              <a:blipFill>
                <a:blip r:embed="rId3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70EA-670F-4C4B-922C-8C3820D8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</a:t>
            </a:r>
            <a:br>
              <a:rPr lang="en-US" dirty="0"/>
            </a:br>
            <a:r>
              <a:rPr lang="en-US" dirty="0"/>
              <a:t>sum-squared-error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413-44D0-FC42-9642-4A56445A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70" y="3272367"/>
            <a:ext cx="10515600" cy="3585633"/>
          </a:xfrm>
        </p:spPr>
        <p:txBody>
          <a:bodyPr/>
          <a:lstStyle/>
          <a:p>
            <a:r>
              <a:rPr lang="en-US" dirty="0"/>
              <a:t>Minimizing sum-squared error solves the problem of model + additive normally-distributed noise in y where </a:t>
            </a:r>
            <a:r>
              <a:rPr lang="en-US" b="1" dirty="0"/>
              <a:t>the noise level at each point is the same.  </a:t>
            </a:r>
          </a:p>
          <a:p>
            <a:r>
              <a:rPr lang="en-US" dirty="0"/>
              <a:t>This is often not reasonable; each point often should not get the same weight.      </a:t>
            </a:r>
            <a:r>
              <a:rPr lang="en-US" b="1" dirty="0"/>
              <a:t>Examples? </a:t>
            </a:r>
          </a:p>
          <a:p>
            <a:r>
              <a:rPr lang="en-US" dirty="0"/>
              <a:t>Weighted (per-datapoint) sums of sum-squared error relax this requirement if you have a theoretical (or empirical) reason to estimate them differently.  (Standard error of the mean, anyone?)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DCDB8E-ED09-0F43-9DD7-01ACE32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30" y="-20884"/>
            <a:ext cx="7028055" cy="32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12671</TotalTime>
  <Words>2083</Words>
  <Application>Microsoft Macintosh PowerPoint</Application>
  <PresentationFormat>Widescreen</PresentationFormat>
  <Paragraphs>408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Times New Roman</vt:lpstr>
      <vt:lpstr>Office Theme</vt:lpstr>
      <vt:lpstr>DATA221 Intro Machine Learning 02 objective function</vt:lpstr>
      <vt:lpstr>PowerPoint Presentation</vt:lpstr>
      <vt:lpstr>Fairy dust picture of optimization</vt:lpstr>
      <vt:lpstr>Argmin symmetries</vt:lpstr>
      <vt:lpstr>“Regression” = prediction of values   </vt:lpstr>
      <vt:lpstr>“Regression” = prediction of values   </vt:lpstr>
      <vt:lpstr>“Regression” = prediction of values   </vt:lpstr>
      <vt:lpstr>I don’t have to calculate these because of the argmin symmetries.  These are monotonic functions of SSE and SAE   </vt:lpstr>
      <vt:lpstr>Consequences of  sum-squared-error</vt:lpstr>
      <vt:lpstr>Loss function sometimes implies probability</vt:lpstr>
      <vt:lpstr>Objective function options : choices</vt:lpstr>
      <vt:lpstr>PowerPoint Presentation</vt:lpstr>
      <vt:lpstr>Contrast L2 and L1 </vt:lpstr>
      <vt:lpstr>Loss functions for categorical data:</vt:lpstr>
      <vt:lpstr>Expected loss</vt:lpstr>
      <vt:lpstr>Thoughts on the loss </vt:lpstr>
      <vt:lpstr>Zero-one loss function</vt:lpstr>
      <vt:lpstr>How about the domains?</vt:lpstr>
      <vt:lpstr>Softplus</vt:lpstr>
      <vt:lpstr>Sigmoid function</vt:lpstr>
      <vt:lpstr>Softmax </vt:lpstr>
      <vt:lpstr>In favorable cases, we can use Bayes’ theorem to estimate our parameters.  In less favorable cases, we can do a randomized search for possible parameter values.</vt:lpstr>
      <vt:lpstr>Why do we take logs? </vt:lpstr>
      <vt:lpstr>Why do we take logs? </vt:lpstr>
      <vt:lpstr>Bayesian inference </vt:lpstr>
      <vt:lpstr>Bayesian inference </vt:lpstr>
      <vt:lpstr>Bayesian inference</vt:lpstr>
      <vt:lpstr>Bayesian inference</vt:lpstr>
      <vt:lpstr>Bayesian inference</vt:lpstr>
      <vt:lpstr>Log ( Bayesian inference)</vt:lpstr>
      <vt:lpstr>Bayesian inference</vt:lpstr>
      <vt:lpstr>Bayesian inference for sequential </vt:lpstr>
      <vt:lpstr>Sequential Bayesian inference for continuous parameters: MacKay’s example</vt:lpstr>
      <vt:lpstr>Typical setup for ML interpreted as inference</vt:lpstr>
      <vt:lpstr>Where does the prior come from?</vt:lpstr>
      <vt:lpstr>Choices </vt:lpstr>
      <vt:lpstr>Homework guidelines</vt:lpstr>
      <vt:lpstr>Office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1 - Introduction</dc:title>
  <dc:creator>Microsoft Office User</dc:creator>
  <cp:lastModifiedBy>Will Trimble</cp:lastModifiedBy>
  <cp:revision>102</cp:revision>
  <cp:lastPrinted>2022-02-01T13:53:58Z</cp:lastPrinted>
  <dcterms:created xsi:type="dcterms:W3CDTF">2018-10-01T12:51:29Z</dcterms:created>
  <dcterms:modified xsi:type="dcterms:W3CDTF">2023-03-22T04:20:20Z</dcterms:modified>
</cp:coreProperties>
</file>